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6" r:id="rId1"/>
  </p:sldMasterIdLst>
  <p:notesMasterIdLst>
    <p:notesMasterId r:id="rId18"/>
  </p:notesMasterIdLst>
  <p:handoutMasterIdLst>
    <p:handoutMasterId r:id="rId19"/>
  </p:handoutMasterIdLst>
  <p:sldIdLst>
    <p:sldId id="290" r:id="rId2"/>
    <p:sldId id="309" r:id="rId3"/>
    <p:sldId id="302" r:id="rId4"/>
    <p:sldId id="304" r:id="rId5"/>
    <p:sldId id="305" r:id="rId6"/>
    <p:sldId id="344" r:id="rId7"/>
    <p:sldId id="324" r:id="rId8"/>
    <p:sldId id="325" r:id="rId9"/>
    <p:sldId id="310" r:id="rId10"/>
    <p:sldId id="312" r:id="rId11"/>
    <p:sldId id="346" r:id="rId12"/>
    <p:sldId id="347" r:id="rId13"/>
    <p:sldId id="306" r:id="rId14"/>
    <p:sldId id="349" r:id="rId15"/>
    <p:sldId id="348" r:id="rId16"/>
    <p:sldId id="350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ex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6600"/>
    <a:srgbClr val="FFCC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658" autoAdjust="0"/>
    <p:restoredTop sz="94563" autoAdjust="0"/>
  </p:normalViewPr>
  <p:slideViewPr>
    <p:cSldViewPr>
      <p:cViewPr>
        <p:scale>
          <a:sx n="75" d="100"/>
          <a:sy n="75" d="100"/>
        </p:scale>
        <p:origin x="-732" y="-6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90"/>
    </p:cViewPr>
  </p:sorterViewPr>
  <p:notesViewPr>
    <p:cSldViewPr>
      <p:cViewPr varScale="1">
        <p:scale>
          <a:sx n="86" d="100"/>
          <a:sy n="86" d="100"/>
        </p:scale>
        <p:origin x="-192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BEA2D448-C206-4E12-9038-B62D59EFF9BE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7FA6CE01-3607-45FF-BBCF-E9377BBAC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FA383144-6BC0-4196-A398-EC412332D66B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1F524F61-B0B5-4A9F-BE32-035B8B9E5E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899" y="3346"/>
                <a:ext cx="2850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5668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668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78D38-25DB-4E76-A54C-E3FDF8B371CE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AF899-9579-4655-88D0-BD1CC46D9F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2C5D-A124-479B-B333-2D7640C904B1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FE78D-B2B1-44EC-B1F1-592CAA074F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2A20A-B09B-45F4-8AE2-E8C5FF2C9400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989E5-1168-442B-8334-B7E1E16405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97B6E-BE55-48D2-B19F-A309CB89E994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3D06-A220-496D-B73C-8093B1DB43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2FBDD-85AA-47D9-ACB2-220BA5270EA4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16A25-2B1C-4258-95B7-4C988EA53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04A9A-D712-4C98-A656-43E491951F14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1365A-C685-4E16-BF5E-328F5CDBC5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5D028-CFE7-4018-A8ED-3921210D1490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4ED11-CF21-49CA-A40B-4B9B200E4B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7183F-9B11-48AF-9323-EC448C0A3392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5C76C-6B5F-44C0-BBD3-1CFEF0CA34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8910C-15B6-4C15-AB0D-B168A525C3AF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B4E2F-AF78-42D0-90F6-CFC9D303C7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FD07F-ED0A-4A31-A5F8-355B98787389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3FB9C-3A70-4D68-9433-48154C40A0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FF85A-5202-4EBA-890C-BF398BF5E0AB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A35AE-2FA7-4B57-BEA1-B374EBA059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FBC1-1D65-49B3-92D7-AEDDD889F31C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A7CB1-252A-4178-82C2-A70B48A117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7EDE1-644E-4FD2-BC49-A11DC8929AF3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AC37F-F12F-4650-A890-435A133B51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E9FB3606-1644-45C9-AF92-EEB3465DFBF4}" type="datetime1">
              <a:rPr lang="ru-RU"/>
              <a:pPr>
                <a:defRPr/>
              </a:pPr>
              <a:t>19.01.2020</a:t>
            </a:fld>
            <a:endParaRPr lang="ru-RU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FE45BC13-1C86-48CD-B4A8-8D0F049DA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2413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5565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565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5656" name="Freeform 8"/>
              <p:cNvSpPr>
                <a:spLocks/>
              </p:cNvSpPr>
              <p:nvPr/>
            </p:nvSpPr>
            <p:spPr bwMode="hidden">
              <a:xfrm>
                <a:off x="2899" y="3346"/>
                <a:ext cx="2850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5657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565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5565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5660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5566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56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566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1412875"/>
            <a:ext cx="7991475" cy="4321175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/>
              <a:t>Лекция </a:t>
            </a:r>
            <a:r>
              <a:rPr lang="ru-RU" sz="5400" dirty="0" smtClean="0"/>
              <a:t>13.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>Управление проектными отклонениями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E02F101-1C96-41E4-81F4-4D42E2DC78AD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635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Неопределенность проекта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Неопределенность</a:t>
            </a:r>
            <a:r>
              <a:rPr lang="ru-RU" sz="2400"/>
              <a:t> – это неполнота или неточность информации об условиях реализации проекта, в том числе о связанных с ними затратах и результатах.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Факторами неопределенности</a:t>
            </a:r>
            <a:r>
              <a:rPr lang="ru-RU" sz="2400"/>
              <a:t> являются :</a:t>
            </a:r>
            <a:endParaRPr lang="ru-RU" sz="2400" b="1" i="1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b="1" i="1"/>
              <a:t>Неполное знание</a:t>
            </a:r>
            <a:r>
              <a:rPr lang="ru-RU" sz="2000"/>
              <a:t> – неполнота или неточность информации о параметрах и обстоятельствах проекта, о ситуациях, требующих выбора оптимального решения; невозможность адекватного и точного учета всей, даже доступной информации; наличие вероятностных характеристик поведения среды проекта.</a:t>
            </a:r>
            <a:endParaRPr lang="ru-RU" sz="2000" b="1" i="1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b="1" i="1"/>
              <a:t>Факторы случайности</a:t>
            </a:r>
            <a:r>
              <a:rPr lang="ru-RU" sz="2000"/>
              <a:t> – факторы, возникновение которых невозможно предусмотреть и спрогнозировать даже в вероятностной оценке.</a:t>
            </a:r>
            <a:endParaRPr lang="ru-RU" sz="2000" b="1" i="1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000" b="1" i="1"/>
              <a:t>Субъективные факторы противодействия</a:t>
            </a:r>
            <a:r>
              <a:rPr lang="ru-RU" sz="2000"/>
              <a:t> – факторы, возникающие в ситуации взаимодействия партнеров, имеющих противоположные или несовпадающие интересы.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1B5A4BF-E5E7-4DAB-B287-CD6256B11E5E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543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Этапы управления отклонениями</a:t>
            </a:r>
          </a:p>
        </p:txBody>
      </p:sp>
      <p:grpSp>
        <p:nvGrpSpPr>
          <p:cNvPr id="19459" name="Group 11"/>
          <p:cNvGrpSpPr>
            <a:grpSpLocks/>
          </p:cNvGrpSpPr>
          <p:nvPr/>
        </p:nvGrpSpPr>
        <p:grpSpPr bwMode="auto">
          <a:xfrm>
            <a:off x="1258888" y="2060575"/>
            <a:ext cx="2449512" cy="4032250"/>
            <a:chOff x="793" y="1026"/>
            <a:chExt cx="1543" cy="2540"/>
          </a:xfrm>
        </p:grpSpPr>
        <p:sp>
          <p:nvSpPr>
            <p:cNvPr id="19468" name="Rectangle 4"/>
            <p:cNvSpPr>
              <a:spLocks noChangeArrowheads="1"/>
            </p:cNvSpPr>
            <p:nvPr/>
          </p:nvSpPr>
          <p:spPr bwMode="auto">
            <a:xfrm>
              <a:off x="793" y="1026"/>
              <a:ext cx="1543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000" i="0"/>
                <a:t>Управление </a:t>
              </a:r>
            </a:p>
            <a:p>
              <a:pPr algn="ctr"/>
              <a:r>
                <a:rPr lang="ru-RU" sz="2000" i="0"/>
                <a:t>рисками</a:t>
              </a:r>
            </a:p>
          </p:txBody>
        </p:sp>
        <p:sp>
          <p:nvSpPr>
            <p:cNvPr id="19469" name="Rectangle 6"/>
            <p:cNvSpPr>
              <a:spLocks noChangeArrowheads="1"/>
            </p:cNvSpPr>
            <p:nvPr/>
          </p:nvSpPr>
          <p:spPr bwMode="auto">
            <a:xfrm>
              <a:off x="793" y="2024"/>
              <a:ext cx="1543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000" i="0"/>
                <a:t>Управление </a:t>
              </a:r>
            </a:p>
            <a:p>
              <a:pPr algn="ctr"/>
              <a:r>
                <a:rPr lang="ru-RU" sz="2000" i="0"/>
                <a:t>проблемами</a:t>
              </a:r>
            </a:p>
          </p:txBody>
        </p:sp>
        <p:sp>
          <p:nvSpPr>
            <p:cNvPr id="19470" name="Rectangle 7"/>
            <p:cNvSpPr>
              <a:spLocks noChangeArrowheads="1"/>
            </p:cNvSpPr>
            <p:nvPr/>
          </p:nvSpPr>
          <p:spPr bwMode="auto">
            <a:xfrm>
              <a:off x="793" y="3022"/>
              <a:ext cx="1543" cy="5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000" i="0"/>
                <a:t>Управление </a:t>
              </a:r>
            </a:p>
            <a:p>
              <a:pPr algn="ctr"/>
              <a:r>
                <a:rPr lang="ru-RU" sz="2000" i="0"/>
                <a:t>изменениями</a:t>
              </a:r>
            </a:p>
          </p:txBody>
        </p:sp>
        <p:sp>
          <p:nvSpPr>
            <p:cNvPr id="354312" name="AutoShape 8"/>
            <p:cNvSpPr>
              <a:spLocks noChangeArrowheads="1"/>
            </p:cNvSpPr>
            <p:nvPr/>
          </p:nvSpPr>
          <p:spPr bwMode="auto">
            <a:xfrm>
              <a:off x="1429" y="1616"/>
              <a:ext cx="306" cy="363"/>
            </a:xfrm>
            <a:prstGeom prst="downArrow">
              <a:avLst>
                <a:gd name="adj1" fmla="val 50000"/>
                <a:gd name="adj2" fmla="val 2965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4313" name="AutoShape 9"/>
            <p:cNvSpPr>
              <a:spLocks noChangeArrowheads="1"/>
            </p:cNvSpPr>
            <p:nvPr/>
          </p:nvSpPr>
          <p:spPr bwMode="auto">
            <a:xfrm>
              <a:off x="1429" y="2614"/>
              <a:ext cx="306" cy="363"/>
            </a:xfrm>
            <a:prstGeom prst="downArrow">
              <a:avLst>
                <a:gd name="adj1" fmla="val 50000"/>
                <a:gd name="adj2" fmla="val 2965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9460" name="Text Box 12"/>
          <p:cNvSpPr txBox="1">
            <a:spLocks noChangeArrowheads="1"/>
          </p:cNvSpPr>
          <p:nvPr/>
        </p:nvSpPr>
        <p:spPr bwMode="auto">
          <a:xfrm>
            <a:off x="1908175" y="1411288"/>
            <a:ext cx="1050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0">
                <a:solidFill>
                  <a:schemeClr val="accent2"/>
                </a:solidFill>
              </a:rPr>
              <a:t>ЭТАП</a:t>
            </a:r>
          </a:p>
        </p:txBody>
      </p:sp>
      <p:sp>
        <p:nvSpPr>
          <p:cNvPr id="19461" name="Text Box 13"/>
          <p:cNvSpPr txBox="1">
            <a:spLocks noChangeArrowheads="1"/>
          </p:cNvSpPr>
          <p:nvPr/>
        </p:nvSpPr>
        <p:spPr bwMode="auto">
          <a:xfrm>
            <a:off x="5867400" y="1341438"/>
            <a:ext cx="1052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0">
                <a:solidFill>
                  <a:schemeClr val="accent2"/>
                </a:solidFill>
              </a:rPr>
              <a:t>ЦЕЛЬ</a:t>
            </a:r>
          </a:p>
        </p:txBody>
      </p:sp>
      <p:sp>
        <p:nvSpPr>
          <p:cNvPr id="19462" name="Text Box 14"/>
          <p:cNvSpPr txBox="1">
            <a:spLocks noChangeArrowheads="1"/>
          </p:cNvSpPr>
          <p:nvPr/>
        </p:nvSpPr>
        <p:spPr bwMode="auto">
          <a:xfrm>
            <a:off x="4500563" y="2060575"/>
            <a:ext cx="3771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0" i="0"/>
              <a:t>Предотвращение нежелательных</a:t>
            </a:r>
          </a:p>
          <a:p>
            <a:r>
              <a:rPr lang="ru-RU" sz="2000" b="0" i="0"/>
              <a:t>событий</a:t>
            </a:r>
          </a:p>
        </p:txBody>
      </p:sp>
      <p:sp>
        <p:nvSpPr>
          <p:cNvPr id="19463" name="Text Box 15"/>
          <p:cNvSpPr txBox="1">
            <a:spLocks noChangeArrowheads="1"/>
          </p:cNvSpPr>
          <p:nvPr/>
        </p:nvSpPr>
        <p:spPr bwMode="auto">
          <a:xfrm>
            <a:off x="4427538" y="3644900"/>
            <a:ext cx="4152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0" i="0"/>
              <a:t>Обеспечение возможности </a:t>
            </a:r>
          </a:p>
          <a:p>
            <a:r>
              <a:rPr lang="ru-RU" sz="2000" b="0" i="0"/>
              <a:t>достижения запланированных целей</a:t>
            </a:r>
          </a:p>
        </p:txBody>
      </p:sp>
      <p:sp>
        <p:nvSpPr>
          <p:cNvPr id="19464" name="Text Box 16"/>
          <p:cNvSpPr txBox="1">
            <a:spLocks noChangeArrowheads="1"/>
          </p:cNvSpPr>
          <p:nvPr/>
        </p:nvSpPr>
        <p:spPr bwMode="auto">
          <a:xfrm>
            <a:off x="4500563" y="4937125"/>
            <a:ext cx="43926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0" i="0"/>
              <a:t>Модификация ранее согласованных продуктов и услуг, сроков исполнения и стоимости работ, управленческих и технологических процессов</a:t>
            </a:r>
            <a:r>
              <a:rPr lang="ru-RU" sz="2000" i="0"/>
              <a:t> </a:t>
            </a:r>
          </a:p>
        </p:txBody>
      </p:sp>
      <p:sp>
        <p:nvSpPr>
          <p:cNvPr id="354322" name="AutoShape 18"/>
          <p:cNvSpPr>
            <a:spLocks/>
          </p:cNvSpPr>
          <p:nvPr/>
        </p:nvSpPr>
        <p:spPr bwMode="auto">
          <a:xfrm>
            <a:off x="3995738" y="2060575"/>
            <a:ext cx="368300" cy="914400"/>
          </a:xfrm>
          <a:prstGeom prst="leftBrace">
            <a:avLst>
              <a:gd name="adj1" fmla="val 206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4323" name="AutoShape 19"/>
          <p:cNvSpPr>
            <a:spLocks/>
          </p:cNvSpPr>
          <p:nvPr/>
        </p:nvSpPr>
        <p:spPr bwMode="auto">
          <a:xfrm>
            <a:off x="3995738" y="3573463"/>
            <a:ext cx="368300" cy="914400"/>
          </a:xfrm>
          <a:prstGeom prst="leftBrace">
            <a:avLst>
              <a:gd name="adj1" fmla="val 206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4324" name="AutoShape 20"/>
          <p:cNvSpPr>
            <a:spLocks/>
          </p:cNvSpPr>
          <p:nvPr/>
        </p:nvSpPr>
        <p:spPr bwMode="auto">
          <a:xfrm>
            <a:off x="3995738" y="5157788"/>
            <a:ext cx="368300" cy="914400"/>
          </a:xfrm>
          <a:prstGeom prst="leftBrace">
            <a:avLst>
              <a:gd name="adj1" fmla="val 206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6E7405E-7E14-417F-B4DE-323A8886382C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3573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Понятие риска</a:t>
            </a:r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Риск </a:t>
            </a:r>
            <a:r>
              <a:rPr lang="ru-RU" sz="2400"/>
              <a:t>– это потенциальная, численно измеримая вероятность неблагоприятных ситуаций и связанных с ними последствий в виде потерь, ущерба, убытков; вероятность получения непредсказуемого результата при реализации принятого хозяйственного решения.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Риск </a:t>
            </a:r>
            <a:r>
              <a:rPr lang="ru-RU" sz="2400"/>
              <a:t>– это вероятность или угроза потери предприятием части своих ресурсов, недополучения доходов или появления дополнительных расходов в результате осуществления хозяйственной деятельности.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/>
              <a:t>Риск</a:t>
            </a:r>
            <a:r>
              <a:rPr lang="ru-RU" sz="2400"/>
              <a:t> – неопределенное событие или условие, наступление которого может иметь как положительное, так и отрицательное влияние на проект.</a:t>
            </a:r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i="1"/>
              <a:t>PMBoK PMI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BFC25A5-4FAD-48A2-91BB-C805535765C0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3584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Виды рисков</a:t>
            </a:r>
          </a:p>
        </p:txBody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5256213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 i="1"/>
              <a:t>Производственный риск</a:t>
            </a:r>
            <a:r>
              <a:rPr lang="ru-RU" sz="2400"/>
              <a:t>, связанный с возможностью невыполнения фирмой своих обязательств по контракту или договору с заказчиком;</a:t>
            </a:r>
            <a:endParaRPr lang="ru-RU" sz="2400" i="1"/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 i="1"/>
              <a:t>Финансовый риск</a:t>
            </a:r>
            <a:r>
              <a:rPr lang="ru-RU" sz="2400" i="1"/>
              <a:t>,</a:t>
            </a:r>
            <a:r>
              <a:rPr lang="ru-RU" sz="2400"/>
              <a:t> связанный с возможностью невыполнения фирмой своих финансовых обязательств перед инвестором;</a:t>
            </a:r>
            <a:endParaRPr lang="ru-RU" sz="2400" i="1"/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 i="1"/>
              <a:t>Инвестиционный риск</a:t>
            </a:r>
            <a:r>
              <a:rPr lang="ru-RU" sz="2400" i="1"/>
              <a:t>,</a:t>
            </a:r>
            <a:r>
              <a:rPr lang="ru-RU" sz="2400"/>
              <a:t> связанный с возможностью обесценивания портфеля ценных бумаг;</a:t>
            </a:r>
            <a:endParaRPr lang="ru-RU" sz="2400" i="1"/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 i="1"/>
              <a:t>Рыночный риск</a:t>
            </a:r>
            <a:r>
              <a:rPr lang="ru-RU" sz="2400" i="1"/>
              <a:t>,</a:t>
            </a:r>
            <a:r>
              <a:rPr lang="ru-RU" sz="2400"/>
              <a:t> связанный с возможным колебанием рыночных процентных ставок, собственной национальной денежной единицы и курсов валют, изменением рыночной конъюнктуры;</a:t>
            </a:r>
            <a:endParaRPr lang="ru-RU" sz="2400" i="1"/>
          </a:p>
          <a:p>
            <a:pPr marL="609600" indent="-6096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 b="1" i="1"/>
              <a:t>Институциональный риск</a:t>
            </a:r>
            <a:r>
              <a:rPr lang="ru-RU" sz="2400" i="1"/>
              <a:t>,</a:t>
            </a:r>
            <a:r>
              <a:rPr lang="ru-RU" sz="2400"/>
              <a:t> связанный с изменением государственной политики, международных отношений.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BFA4A8-3E2C-4DC5-8287-0FD1D524DEB3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414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Характеристики риска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569325" cy="49688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>
                <a:solidFill>
                  <a:schemeClr val="accent2"/>
                </a:solidFill>
                <a:effectLst/>
              </a:rPr>
              <a:t>Причина или источник </a:t>
            </a:r>
            <a:r>
              <a:rPr lang="ru-RU" sz="2800">
                <a:effectLst/>
              </a:rPr>
              <a:t>– я</a:t>
            </a:r>
            <a:r>
              <a:rPr lang="ru-RU" sz="2800"/>
              <a:t>вление, обстоятельство обусловливающее наступление риска. </a:t>
            </a:r>
          </a:p>
          <a:p>
            <a:pPr eaLnBrk="1" hangingPunct="1">
              <a:defRPr/>
            </a:pPr>
            <a:r>
              <a:rPr lang="ru-RU" sz="2800" b="1" i="1">
                <a:solidFill>
                  <a:schemeClr val="accent2"/>
                </a:solidFill>
                <a:effectLst/>
              </a:rPr>
              <a:t>Симптомы риска</a:t>
            </a:r>
            <a:r>
              <a:rPr lang="ru-RU" sz="2800"/>
              <a:t> (триггеры) – указание на то, что событие риска произошло или вот-вот произойдет. </a:t>
            </a:r>
          </a:p>
          <a:p>
            <a:pPr eaLnBrk="1" hangingPunct="1">
              <a:defRPr/>
            </a:pPr>
            <a:r>
              <a:rPr lang="ru-RU" sz="2800" b="1" i="1">
                <a:solidFill>
                  <a:schemeClr val="accent2"/>
                </a:solidFill>
                <a:effectLst/>
              </a:rPr>
              <a:t>Последствия риска</a:t>
            </a:r>
            <a:r>
              <a:rPr lang="ru-RU" sz="2800"/>
              <a:t> – проблема или возможность, которая может реализоваться в проекте в результате произошедшего риска. </a:t>
            </a:r>
          </a:p>
          <a:p>
            <a:pPr eaLnBrk="1" hangingPunct="1">
              <a:defRPr/>
            </a:pPr>
            <a:r>
              <a:rPr lang="ru-RU" sz="2800" b="1" i="1">
                <a:solidFill>
                  <a:schemeClr val="accent2"/>
                </a:solidFill>
                <a:effectLst/>
              </a:rPr>
              <a:t>Влияние риска</a:t>
            </a:r>
            <a:r>
              <a:rPr lang="ru-RU" sz="2800"/>
              <a:t> – влияние реализовавшегося риска на возможность достижения целей проекта.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41DECE5-C0D4-442F-9F96-3BC8012DE841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3840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Примеры рисков в проектах</a:t>
            </a:r>
          </a:p>
        </p:txBody>
      </p:sp>
      <p:graphicFrame>
        <p:nvGraphicFramePr>
          <p:cNvPr id="384050" name="Group 50"/>
          <p:cNvGraphicFramePr>
            <a:graphicFrameLocks noGrp="1"/>
          </p:cNvGraphicFramePr>
          <p:nvPr>
            <p:ph idx="1"/>
          </p:nvPr>
        </p:nvGraphicFramePr>
        <p:xfrm>
          <a:off x="468313" y="1125538"/>
          <a:ext cx="8229600" cy="5164455"/>
        </p:xfrm>
        <a:graphic>
          <a:graphicData uri="http://schemas.openxmlformats.org/drawingml/2006/table">
            <a:tbl>
              <a:tblPr/>
              <a:tblGrid>
                <a:gridCol w="2098675"/>
                <a:gridCol w="2087562"/>
                <a:gridCol w="4043363"/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Факторы риска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Угрозы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Мероприятия по снижению риска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Организационные риски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Нарушение баланса интересов участников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Скрытый или явный саботаж со стороны отдельных участников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Формирование организационных структур управления проектом, в которых обеспечено представительство всех заинтересованных сторон на всех уровнях управления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Забастовка персонала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Усиление напряженности в коллективе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Договор с профсоюзами;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Компенсационные выплаты;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Система переобучения.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Недостаточная поддержка со стороны руководства заказчика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Увеличение сроков исполнения работ вплоть до их остановки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Выделение ответственного со стороны высшего руководства заказчика, контролирующего сроки и качество работ по проекту.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B3F1E96-3288-4D32-B5AC-9E7EA1B8984B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860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Примеры рисков в проектах</a:t>
            </a:r>
          </a:p>
        </p:txBody>
      </p:sp>
      <p:graphicFrame>
        <p:nvGraphicFramePr>
          <p:cNvPr id="386090" name="Group 42"/>
          <p:cNvGraphicFramePr>
            <a:graphicFrameLocks noGrp="1"/>
          </p:cNvGraphicFramePr>
          <p:nvPr>
            <p:ph idx="1"/>
          </p:nvPr>
        </p:nvGraphicFramePr>
        <p:xfrm>
          <a:off x="468313" y="1125538"/>
          <a:ext cx="8229600" cy="4011296"/>
        </p:xfrm>
        <a:graphic>
          <a:graphicData uri="http://schemas.openxmlformats.org/drawingml/2006/table">
            <a:tbl>
              <a:tblPr/>
              <a:tblGrid>
                <a:gridCol w="2098675"/>
                <a:gridCol w="2087562"/>
                <a:gridCol w="4043363"/>
              </a:tblGrid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Факторы риска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Угрозы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Мероприятия по снижению риска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Технические риски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Ошибочный выбор программной или технической платформы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Высокая стоимость владения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Проведение выбора платформ на тендерной основе, сравнение платформ и обоснование выбора с точки зрения стоимости владения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</a:rPr>
                        <a:t>Финансовые риски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Несвоевременное финансирование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Потеря первоначальных инвестиций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Корректное формирование бюджета проекта, планирование финансового резерва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1F0A780-4B40-4FB5-9C4D-17B3D2B54A91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645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Управление рисками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836613"/>
            <a:ext cx="8713788" cy="58324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/>
              <a:t>Управление рисками</a:t>
            </a:r>
            <a:r>
              <a:rPr lang="ru-RU" sz="2800"/>
              <a:t> – это совокупность методов анализа и нейтрализации факторов рисков, объединенных в систему планирования, мониторинга и корректирующих воздействий. </a:t>
            </a:r>
          </a:p>
          <a:p>
            <a:pPr eaLnBrk="1" hangingPunct="1">
              <a:defRPr/>
            </a:pPr>
            <a:r>
              <a:rPr lang="ru-RU" sz="2800" b="1" i="1"/>
              <a:t>Управление рисками</a:t>
            </a:r>
            <a:r>
              <a:rPr lang="ru-RU" sz="2800"/>
              <a:t> – это систематическая деятельность, связанная с процессами идентификации, анализа и реагирования на риски проекта. Она включает максимизацию вероятности наступления положительных и минимизацию вероятности наступления отрицательных по отношению к целям проекта событий.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ru-RU" sz="2800" i="1"/>
              <a:t>PMBoK PMI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6A2FEBE-5F3B-4C0E-9816-C518E72BA0DB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3676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/>
              <a:t>Планирование управления рисками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713788" cy="54721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/>
              <a:t>Планирование управления рисками определяет, как находить и планировать действия, связанные с управлением рисками.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/>
              <a:t>Планирование может включать принятие решений по организации управления рисками, выбору методологии, источников данных, срокам для анализа. Эти решения напрямую зависят от важности проекта для организации.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/>
              <a:t>В организации должны быть разработаны конкретные методики для управления рисками в различных типах проектов, привязанные к жизненному циклу проекта и к жизненному циклу самой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4A0A4EA-8B7D-4D31-82E9-8BC24FEDDA0A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3600" smtClean="0">
                <a:effectLst/>
              </a:rPr>
              <a:t>Исходные данные для планирования управления рисками</a:t>
            </a: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32765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/>
              <a:t>Отношение к риску и толерантность к риску организаций и лиц, участвующих в проекте. </a:t>
            </a:r>
          </a:p>
          <a:p>
            <a:pPr eaLnBrk="1" hangingPunct="1">
              <a:defRPr/>
            </a:pPr>
            <a:r>
              <a:rPr lang="ru-RU" sz="2800"/>
              <a:t>Стандарты организации, регламентирующие заранее разработанные подходы к управлению рисками:</a:t>
            </a:r>
          </a:p>
          <a:p>
            <a:pPr lvl="1" eaLnBrk="1" hangingPunct="1">
              <a:defRPr/>
            </a:pPr>
            <a:r>
              <a:rPr lang="ru-RU" sz="2400"/>
              <a:t>категории рисков, </a:t>
            </a:r>
          </a:p>
          <a:p>
            <a:pPr lvl="1" eaLnBrk="1" hangingPunct="1">
              <a:defRPr/>
            </a:pPr>
            <a:r>
              <a:rPr lang="ru-RU" sz="2400"/>
              <a:t>стандартные шаблоны описания работы с рисками,</a:t>
            </a:r>
          </a:p>
          <a:p>
            <a:pPr lvl="1" eaLnBrk="1" hangingPunct="1">
              <a:defRPr/>
            </a:pPr>
            <a:r>
              <a:rPr lang="ru-RU" sz="2400"/>
              <a:t>схемы распределения ролей и ответственности, </a:t>
            </a:r>
          </a:p>
          <a:p>
            <a:pPr lvl="1" eaLnBrk="1" hangingPunct="1">
              <a:defRPr/>
            </a:pPr>
            <a:r>
              <a:rPr lang="ru-RU" sz="2400"/>
              <a:t>определенные уровни полномочий для принятия решений. </a:t>
            </a:r>
          </a:p>
          <a:p>
            <a:pPr eaLnBrk="1" hangingPunct="1">
              <a:defRPr/>
            </a:pPr>
            <a:r>
              <a:rPr lang="ru-RU" sz="2800"/>
              <a:t>Паспорт проекта. </a:t>
            </a:r>
          </a:p>
          <a:p>
            <a:pPr eaLnBrk="1" hangingPunct="1">
              <a:defRPr/>
            </a:pPr>
            <a:r>
              <a:rPr lang="ru-RU" sz="2800"/>
              <a:t>План управления проектом.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1268078-DCFC-4084-92A3-D646D145C6D1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План управления рисками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подходов, инструментов и источников данных, которые могут использоваться для управления рисками в данном проекте (методы определения уровней вероятности, шкалы воздействия рисков на проект).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Категории рисков.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работ по управлению рисками, которые необходимо включить в расписание проекта.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Определение сроков и частоты выполнения процесса управления рисками на протяжении всего жизненного цикла проекта.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Распределение ролей и ответственности.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/>
              <a:t>Выделение ресурсов и оценка стоимости мероприятий, необходимых для управления рисками. Эти данные включаются в базовый план по стоимости проекта.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2C203FF-3704-4EDD-AAFD-BE721A0571B0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594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0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/>
              <a:t>Идентификация рисков</a:t>
            </a:r>
          </a:p>
        </p:txBody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08050"/>
            <a:ext cx="8713788" cy="56896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defRPr/>
            </a:pPr>
            <a:r>
              <a:rPr lang="ru-RU" sz="2400" b="1" i="1"/>
              <a:t>Идентификация рисков – </a:t>
            </a:r>
            <a:r>
              <a:rPr lang="ru-RU" sz="2400"/>
              <a:t>определение рисков и  документирование их характеристик.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ru-RU" sz="2400" b="1" i="1">
                <a:effectLst/>
              </a:rPr>
              <a:t>Источники сбора данных о рисках</a:t>
            </a:r>
            <a:r>
              <a:rPr lang="ru-RU" sz="2400"/>
              <a:t>: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архивы предыдущих проектов (база знаний организации);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информация из открытых источников;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исследовательские и научные работы в данной области;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контрольные списки рисков проектов в данной области.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ru-RU" sz="2400" b="1" i="1"/>
              <a:t>Методы</a:t>
            </a:r>
            <a:r>
              <a:rPr lang="ru-RU" sz="2400"/>
              <a:t> сбора информации о рисках: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метод Дельфи;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метод мозгового штурма;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карточки Кроуфорда.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ru-RU" sz="2400"/>
              <a:t>В результате идентификации рисков определяются: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условия рисков – действия или окружение проекта, которые могут сделать риски более вероятными;</a:t>
            </a:r>
          </a:p>
          <a:p>
            <a:pPr marL="838200" lvl="1" indent="-381000" eaLnBrk="1" hangingPunct="1">
              <a:lnSpc>
                <a:spcPct val="90000"/>
              </a:lnSpc>
              <a:defRPr/>
            </a:pPr>
            <a:r>
              <a:rPr lang="ru-RU" sz="2000"/>
              <a:t>триггеры (признаки, симптомы) рисков – указатели того, что риск произошел или может произойти.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69013E0-3CE7-457C-88F6-D4217A6ECA83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4000" smtClean="0">
                <a:effectLst/>
              </a:rPr>
              <a:t>Контрольный список рисков проекта по разработке ПО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435975" cy="5256212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Дефицит специалистов.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Нереалистичные сроки и бюджет.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Реализация несоответствующей функциональности.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Разработка неправильного пользовательского интерфейса.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"Золотая сервировка", ненужная оптимизация и оттачивание деталей.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Непрекращающийся поток изменений.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Нехватка информации о внешних компонентах, определяющих окружение системы или вовлеченных в интеграцию.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Недостатки в работах, выполняемых внешними ресурсами.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Недостаточная производительность получаемой системы. </a:t>
            </a:r>
          </a:p>
          <a:p>
            <a:pPr marL="609600" indent="-609600" eaLnBrk="1" hangingPunct="1">
              <a:lnSpc>
                <a:spcPct val="8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"Разрыв" в квалификации специалистов разных областей знаний.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5A22E3C-47FF-4CB9-8EFC-B38750C5942C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ru-RU" sz="4000" smtClean="0">
                <a:effectLst/>
              </a:rPr>
              <a:t>Анализ рисков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616575"/>
          </a:xfrm>
        </p:spPr>
        <p:txBody>
          <a:bodyPr/>
          <a:lstStyle/>
          <a:p>
            <a:pPr marL="533400" indent="-533400" eaLnBrk="1" hangingPunct="1">
              <a:defRPr/>
            </a:pPr>
            <a:r>
              <a:rPr lang="ru-RU" sz="2800" b="1" i="1"/>
              <a:t>Цель проведения анализа риска</a:t>
            </a:r>
            <a:r>
              <a:rPr lang="ru-RU" sz="2800"/>
              <a:t> – дать потенциальным партнерам необходимые данные для принятия решений о целесообразности участия в проекте и предусмотреть меры по защите от возможных финансовых потерь.</a:t>
            </a:r>
          </a:p>
          <a:p>
            <a:pPr marL="533400" indent="-533400" eaLnBrk="1" hangingPunct="1">
              <a:defRPr/>
            </a:pPr>
            <a:r>
              <a:rPr lang="ru-RU" sz="2800"/>
              <a:t>Последовательность проведения анализа риска:</a:t>
            </a:r>
          </a:p>
          <a:p>
            <a:pPr marL="914400" lvl="1" indent="-457200" eaLnBrk="1" hangingPunct="1"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Качественный анализ риска</a:t>
            </a:r>
          </a:p>
          <a:p>
            <a:pPr marL="914400" lvl="1" indent="-457200" eaLnBrk="1" hangingPunct="1"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Количественный анализ риска</a:t>
            </a:r>
          </a:p>
          <a:p>
            <a:pPr marL="533400" indent="-533400" eaLnBrk="1" hangingPunct="1">
              <a:defRPr/>
            </a:pPr>
            <a:r>
              <a:rPr lang="ru-RU" sz="2800" b="1" i="1"/>
              <a:t>Методы</a:t>
            </a:r>
            <a:r>
              <a:rPr lang="ru-RU" sz="2800"/>
              <a:t> </a:t>
            </a:r>
            <a:r>
              <a:rPr lang="ru-RU" sz="2800" b="1" i="1">
                <a:effectLst/>
              </a:rPr>
              <a:t>анализа риска</a:t>
            </a:r>
            <a:r>
              <a:rPr lang="ru-RU" sz="2800"/>
              <a:t>: </a:t>
            </a:r>
          </a:p>
          <a:p>
            <a:pPr marL="914400" lvl="1" indent="-457200" eaLnBrk="1" hangingPunct="1">
              <a:defRPr/>
            </a:pPr>
            <a:r>
              <a:rPr lang="ru-RU" sz="2400"/>
              <a:t>статистический;</a:t>
            </a:r>
          </a:p>
          <a:p>
            <a:pPr marL="914400" lvl="1" indent="-457200" eaLnBrk="1" hangingPunct="1">
              <a:defRPr/>
            </a:pPr>
            <a:r>
              <a:rPr lang="ru-RU" sz="2400"/>
              <a:t>метод экспертных оценок;</a:t>
            </a:r>
          </a:p>
          <a:p>
            <a:pPr marL="914400" lvl="1" indent="-457200" eaLnBrk="1" hangingPunct="1">
              <a:defRPr/>
            </a:pPr>
            <a:r>
              <a:rPr lang="ru-RU" sz="2400"/>
              <a:t>метод аналогий.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7613770-6AF1-4943-87BE-2764C6F8ECD4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smtClean="0">
                <a:effectLst/>
              </a:rPr>
              <a:t>Порядок проведения анализа рисков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5761038" cy="554355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источников рисков.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категории рисков.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факторов рисков.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близости наступления риска. 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степени угрозы риска.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вероятности наступления рисков. 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тяжести последствий наступления рисковых событий. 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Определение ранга риска по матрице степени угрозы рисков. </a:t>
            </a:r>
          </a:p>
          <a:p>
            <a:pPr marL="533400" indent="-533400" eaLnBrk="1" hangingPunct="1">
              <a:lnSpc>
                <a:spcPct val="90000"/>
              </a:lnSpc>
              <a:buSzTx/>
              <a:buFont typeface="Wingdings" pitchFamily="2" charset="2"/>
              <a:buAutoNum type="arabicPeriod"/>
              <a:defRPr/>
            </a:pPr>
            <a:r>
              <a:rPr lang="ru-RU" sz="2400"/>
              <a:t>Оценка качества использованной информации. </a:t>
            </a:r>
          </a:p>
        </p:txBody>
      </p:sp>
      <p:sp>
        <p:nvSpPr>
          <p:cNvPr id="420868" name="AutoShape 4"/>
          <p:cNvSpPr>
            <a:spLocks/>
          </p:cNvSpPr>
          <p:nvPr/>
        </p:nvSpPr>
        <p:spPr bwMode="auto">
          <a:xfrm>
            <a:off x="6732588" y="1844675"/>
            <a:ext cx="935037" cy="2808288"/>
          </a:xfrm>
          <a:prstGeom prst="rightBrace">
            <a:avLst>
              <a:gd name="adj1" fmla="val 25028"/>
              <a:gd name="adj2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0870" name="AutoShape 6"/>
          <p:cNvSpPr>
            <a:spLocks/>
          </p:cNvSpPr>
          <p:nvPr/>
        </p:nvSpPr>
        <p:spPr bwMode="auto">
          <a:xfrm>
            <a:off x="5651500" y="1268413"/>
            <a:ext cx="584200" cy="2160587"/>
          </a:xfrm>
          <a:prstGeom prst="rightBrace">
            <a:avLst>
              <a:gd name="adj1" fmla="val 30820"/>
              <a:gd name="adj2" fmla="val 50000"/>
            </a:avLst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0871" name="Text Box 7"/>
          <p:cNvSpPr txBox="1">
            <a:spLocks noChangeArrowheads="1"/>
          </p:cNvSpPr>
          <p:nvPr/>
        </p:nvSpPr>
        <p:spPr bwMode="auto">
          <a:xfrm>
            <a:off x="6156325" y="1916113"/>
            <a:ext cx="2303463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Качественный анализ рисков</a:t>
            </a:r>
          </a:p>
        </p:txBody>
      </p:sp>
      <p:sp>
        <p:nvSpPr>
          <p:cNvPr id="420872" name="AutoShape 8"/>
          <p:cNvSpPr>
            <a:spLocks/>
          </p:cNvSpPr>
          <p:nvPr/>
        </p:nvSpPr>
        <p:spPr bwMode="auto">
          <a:xfrm>
            <a:off x="5724525" y="3500438"/>
            <a:ext cx="584200" cy="2160587"/>
          </a:xfrm>
          <a:prstGeom prst="rightBrace">
            <a:avLst>
              <a:gd name="adj1" fmla="val 30820"/>
              <a:gd name="adj2" fmla="val 50000"/>
            </a:avLst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0873" name="Text Box 9"/>
          <p:cNvSpPr txBox="1">
            <a:spLocks noChangeArrowheads="1"/>
          </p:cNvSpPr>
          <p:nvPr/>
        </p:nvSpPr>
        <p:spPr bwMode="auto">
          <a:xfrm>
            <a:off x="6300788" y="4005263"/>
            <a:ext cx="2590800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Количественный анализ рисков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EC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E2F4FF"/>
      </a:accent5>
      <a:accent6>
        <a:srgbClr val="2D2D8A"/>
      </a:accent6>
      <a:hlink>
        <a:srgbClr val="6600FF"/>
      </a:hlink>
      <a:folHlink>
        <a:srgbClr val="009900"/>
      </a:folHlink>
    </a:clrScheme>
    <a:fontScheme name="Течение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4658</TotalTime>
  <Words>1100</Words>
  <Application>Microsoft Office PowerPoint</Application>
  <PresentationFormat>Экран (4:3)</PresentationFormat>
  <Paragraphs>150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Течение</vt:lpstr>
      <vt:lpstr>Лекция 13.  Управление проектными отклонениями</vt:lpstr>
      <vt:lpstr>Неопределенность проекта</vt:lpstr>
      <vt:lpstr>Этапы управления отклонениями</vt:lpstr>
      <vt:lpstr>Понятие риска</vt:lpstr>
      <vt:lpstr>Виды рисков</vt:lpstr>
      <vt:lpstr>Характеристики риска</vt:lpstr>
      <vt:lpstr>Примеры рисков в проектах</vt:lpstr>
      <vt:lpstr>Примеры рисков в проектах</vt:lpstr>
      <vt:lpstr>Управление рисками</vt:lpstr>
      <vt:lpstr>Планирование управления рисками</vt:lpstr>
      <vt:lpstr>Исходные данные для планирования управления рисками</vt:lpstr>
      <vt:lpstr>План управления рисками</vt:lpstr>
      <vt:lpstr>Идентификация рисков</vt:lpstr>
      <vt:lpstr>Контрольный список рисков проекта по разработке ПО</vt:lpstr>
      <vt:lpstr>Анализ рисков</vt:lpstr>
      <vt:lpstr>Порядок проведения анализа рисков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внедрения  CASE-средств</dc:title>
  <dc:creator>Alex</dc:creator>
  <cp:lastModifiedBy>1</cp:lastModifiedBy>
  <cp:revision>199</cp:revision>
  <dcterms:created xsi:type="dcterms:W3CDTF">2009-02-15T10:01:31Z</dcterms:created>
  <dcterms:modified xsi:type="dcterms:W3CDTF">2020-01-19T06:10:37Z</dcterms:modified>
</cp:coreProperties>
</file>